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33.wmf" ContentType="image/x-wmf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3246480"/>
            <a:ext cx="88250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8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2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1154880" y="3246480"/>
            <a:ext cx="88250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www.kaggle.com/ananta/solving-data-science-problems-using-crisp-dm" TargetMode="External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154880" y="1447920"/>
            <a:ext cx="911160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Mining Sales Data for Decision Making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154880" y="541008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 cap="all">
                <a:solidFill>
                  <a:srgbClr val="8ad0d6"/>
                </a:solidFill>
                <a:latin typeface="Century Gothic"/>
                <a:ea typeface="DejaVu Sans"/>
              </a:rPr>
              <a:t>August 2019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154880" y="2861640"/>
            <a:ext cx="882504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Other questions data mining can help answer…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2EE2252-B830-4BF2-AD55-E39C79E7CCA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Other ways data mining can help to improve our business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Leverage a combined demographics and product sales data set to investigate how well certain products sell to certain demographics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Combining what we learned with our initial data analysis on demographics to build a business plan to increase sales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Area of interest: Product Recommendations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Possible with use of Machine Learning, but also doable with just data mining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Gives us better potential to cross-selling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CC79664-67DA-43FE-9110-525F65809FAE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1154880" y="2861640"/>
            <a:ext cx="882504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Thank you!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1154880" y="4777560"/>
            <a:ext cx="882504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CCD1D27-E21C-43BE-BC53-D37CED17DA8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9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154880" y="2861640"/>
            <a:ext cx="882504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What we addressed…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54880" y="4777560"/>
            <a:ext cx="882504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9FB54DA-2C6B-4068-A793-098633138B2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Questions we helped the sales team answer: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Insights about customer purchasing behavior: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Do customers in different regions spend more per transaction? Which regions spend the most/least?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Are there differences in the age of customers between regions? If so, can we predict the age of a customer in a region based on other demographic data?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Is there any correlation between age of a customer and if the transaction was made online or in the store? Or do other factors correlate to an online or in-store transaction?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Is there a relationship between the number of items purchased and amount spent?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DA74E9B-C2BB-422C-8C24-465A90C4F72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Questions we helped the sales team answer: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New products should we offer: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Given sales’ shortlist of 17 new products, what are the top 5 we should offer?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What is the predicted profitability of these shortlisted products?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5EEABC4-DA31-48A8-B1DF-07BCADD77CB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154880" y="2861640"/>
            <a:ext cx="882504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How we did it…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5B22E82-E21D-47F5-9D0C-007202A1C4F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46200" y="182880"/>
            <a:ext cx="940392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CRISP - DM</a:t>
            </a:r>
            <a:r>
              <a:rPr b="0" lang="en-US" sz="2600" spc="-1" strike="noStrike">
                <a:solidFill>
                  <a:srgbClr val="ebebeb"/>
                </a:solidFill>
                <a:latin typeface="Century Gothic"/>
              </a:rPr>
              <a:t> </a:t>
            </a:r>
            <a:br/>
            <a:r>
              <a:rPr b="0" lang="en-US" sz="2600" spc="-1" strike="noStrike">
                <a:solidFill>
                  <a:srgbClr val="ebebeb"/>
                </a:solidFill>
                <a:latin typeface="Century Gothic"/>
              </a:rPr>
              <a:t>(Cross-industry standard process for data mining)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27E1D22-7A64-423C-A50F-CE7942B28E8E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731520" y="1315440"/>
            <a:ext cx="7740000" cy="435348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731520" y="6035040"/>
            <a:ext cx="8137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Arial"/>
                <a:hlinkClick r:id="rId2"/>
              </a:rPr>
              <a:t>https://www.kaggle.com/ananta/solving-data-science-problems-using-crisp-dm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8608320" y="1364400"/>
            <a:ext cx="3095640" cy="1104120"/>
          </a:xfrm>
          <a:prstGeom prst="rect">
            <a:avLst/>
          </a:prstGeom>
          <a:ln>
            <a:noFill/>
          </a:ln>
        </p:spPr>
      </p:pic>
      <p:sp>
        <p:nvSpPr>
          <p:cNvPr id="282" name="CustomShape 4"/>
          <p:cNvSpPr/>
          <p:nvPr/>
        </p:nvSpPr>
        <p:spPr>
          <a:xfrm>
            <a:off x="8686800" y="2743200"/>
            <a:ext cx="3017160" cy="27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RapidMiner Named a Leader in Gartner’s 2019 Magic Quadrant for Data Science and Machine Learning Platforms for Sixth Consecutive Year.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latin typeface="Arial"/>
              </a:rPr>
              <a:t>“</a:t>
            </a:r>
            <a:r>
              <a:rPr b="0" i="1" lang="en-US" sz="1200" spc="-1" strike="noStrike">
                <a:latin typeface="Arial"/>
              </a:rPr>
              <a:t>Gartner Magic Quadrant for Data Science and Machine-Learning Platforms,” by Carlie Iodine, Peter Krensky, et al., January 28, 2019.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155240" y="2861640"/>
            <a:ext cx="8825040" cy="19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What we discovered…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035288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8329FFF-F4F1-400B-8DCE-AC460146A8F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ebebeb"/>
                </a:solidFill>
                <a:uFillTx/>
                <a:latin typeface="Century Gothic"/>
              </a:rPr>
              <a:t>Results –Customer Buying Patterns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103400" y="1905120"/>
            <a:ext cx="43956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1600" spc="-1" strike="noStrike" u="sng">
                <a:solidFill>
                  <a:srgbClr val="8ad0d6"/>
                </a:solidFill>
                <a:uFillTx/>
                <a:latin typeface="Century Gothic"/>
              </a:rPr>
              <a:t>Decision Tree Model – Online vs In-store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103400" y="2514600"/>
            <a:ext cx="4395600" cy="37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84.5% confident in model results 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If current trends continue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Amount Spent in Transaction is Key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More than $1,998.90 = Online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Less than $1,990.80</a:t>
            </a:r>
            <a:endParaRPr b="0" lang="en-US" sz="16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Age - older than 74.5 (Online) 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Next, Region determines behavior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West – all online purchases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Central – age group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East – dollar amount</a:t>
            </a:r>
            <a:endParaRPr b="0" lang="en-U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South – dollar amount then age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B2DB23B-87AD-483B-92D4-C7F412D6D1F4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8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289" name="Picture 9" descr=""/>
          <p:cNvPicPr/>
          <p:nvPr/>
        </p:nvPicPr>
        <p:blipFill>
          <a:blip r:embed="rId1"/>
          <a:stretch/>
        </p:blipFill>
        <p:spPr>
          <a:xfrm>
            <a:off x="5703120" y="1978200"/>
            <a:ext cx="3810240" cy="427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Results – New Product Profitability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30EB6E1-32C2-4C3E-B44A-95533643431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Arial"/>
            </a:endParaRPr>
          </a:p>
        </p:txBody>
      </p:sp>
      <p:pic>
        <p:nvPicPr>
          <p:cNvPr id="292" name="Picture 5" descr=""/>
          <p:cNvPicPr/>
          <p:nvPr/>
        </p:nvPicPr>
        <p:blipFill>
          <a:blip r:embed="rId1"/>
          <a:stretch/>
        </p:blipFill>
        <p:spPr>
          <a:xfrm>
            <a:off x="281520" y="1281960"/>
            <a:ext cx="7711560" cy="4650840"/>
          </a:xfrm>
          <a:prstGeom prst="rect">
            <a:avLst/>
          </a:prstGeom>
          <a:ln>
            <a:noFill/>
          </a:ln>
        </p:spPr>
      </p:pic>
      <p:graphicFrame>
        <p:nvGraphicFramePr>
          <p:cNvPr id="293" name="Table 3"/>
          <p:cNvGraphicFramePr/>
          <p:nvPr/>
        </p:nvGraphicFramePr>
        <p:xfrm>
          <a:off x="8119800" y="1281960"/>
          <a:ext cx="3666600" cy="1568160"/>
        </p:xfrm>
        <a:graphic>
          <a:graphicData uri="http://schemas.openxmlformats.org/drawingml/2006/table">
            <a:tbl>
              <a:tblPr/>
              <a:tblGrid>
                <a:gridCol w="2103480"/>
                <a:gridCol w="1563480"/>
              </a:tblGrid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Top 5 Potential Products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c3ded3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Predicted Profitability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c3ded3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Laptop – Razer (# 176)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$366,728.07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PC – Dell (# 171)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$152,218.15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Laptop – Toshiba (# 175)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$147,405.58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PC – Dell (# 172)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$126,428.12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  <a:tr h="2613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 </a:t>
                      </a: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Tablet – Amazon (# 187)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R w="12240">
                      <a:solidFill>
                        <a:srgbClr val="ffffff"/>
                      </a:solidFill>
                    </a:lnR>
                    <a:solidFill>
                      <a:srgbClr val="e1eee9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$82,053.32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solidFill>
                      <a:srgbClr val="e1eee9"/>
                    </a:solidFill>
                  </a:tcPr>
                </a:tc>
              </a:tr>
            </a:tbl>
          </a:graphicData>
        </a:graphic>
      </p:graphicFrame>
      <p:sp>
        <p:nvSpPr>
          <p:cNvPr id="294" name="CustomShape 4"/>
          <p:cNvSpPr/>
          <p:nvPr/>
        </p:nvSpPr>
        <p:spPr>
          <a:xfrm>
            <a:off x="1259640" y="1931400"/>
            <a:ext cx="1958760" cy="2733120"/>
          </a:xfrm>
          <a:prstGeom prst="rect">
            <a:avLst/>
          </a:prstGeom>
          <a:noFill/>
          <a:ln w="2844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281520" y="4665240"/>
            <a:ext cx="2936880" cy="997560"/>
          </a:xfrm>
          <a:prstGeom prst="parallelogram">
            <a:avLst>
              <a:gd name="adj" fmla="val 98764"/>
            </a:avLst>
          </a:prstGeom>
          <a:noFill/>
          <a:ln w="2844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6"/>
          <p:cNvSpPr/>
          <p:nvPr/>
        </p:nvSpPr>
        <p:spPr>
          <a:xfrm flipV="1">
            <a:off x="3219120" y="2064960"/>
            <a:ext cx="4664520" cy="11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8440">
            <a:solidFill>
              <a:srgbClr val="b0100e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7"/>
          <p:cNvSpPr/>
          <p:nvPr/>
        </p:nvSpPr>
        <p:spPr>
          <a:xfrm>
            <a:off x="8119800" y="2971800"/>
            <a:ext cx="3790080" cy="37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74.9% confident in model results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 long as current trends continue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Application>LibreOffice/6.2.5.2$Windows_X86_64 LibreOffice_project/1ec314fa52f458adc18c4f025c545a4e8b22c159</Application>
  <Words>403</Words>
  <Paragraphs>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2019-08-11T21:18:17Z</dcterms:created>
  <dc:creator>Clark Humphrey</dc:creator>
  <dc:description/>
  <dc:language>en-US</dc:language>
  <cp:lastModifiedBy/>
  <dcterms:modified xsi:type="dcterms:W3CDTF">2019-08-17T23:44:46Z</dcterms:modified>
  <cp:revision>18</cp:revision>
  <dc:subject/>
  <dc:title>Mining Sales Data for Decision Making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